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2" r:id="rId7"/>
    <p:sldId id="290" r:id="rId8"/>
    <p:sldId id="263" r:id="rId9"/>
    <p:sldId id="266" r:id="rId10"/>
    <p:sldId id="291" r:id="rId11"/>
    <p:sldId id="265" r:id="rId12"/>
    <p:sldId id="297" r:id="rId13"/>
    <p:sldId id="267" r:id="rId14"/>
    <p:sldId id="298" r:id="rId15"/>
    <p:sldId id="299" r:id="rId16"/>
    <p:sldId id="300" r:id="rId17"/>
    <p:sldId id="301" r:id="rId18"/>
    <p:sldId id="272" r:id="rId19"/>
    <p:sldId id="292" r:id="rId20"/>
    <p:sldId id="268" r:id="rId21"/>
    <p:sldId id="269" r:id="rId22"/>
    <p:sldId id="270" r:id="rId23"/>
    <p:sldId id="271" r:id="rId24"/>
    <p:sldId id="296" r:id="rId25"/>
    <p:sldId id="273" r:id="rId26"/>
    <p:sldId id="274" r:id="rId27"/>
    <p:sldId id="275" r:id="rId28"/>
    <p:sldId id="276" r:id="rId29"/>
    <p:sldId id="293" r:id="rId30"/>
    <p:sldId id="278" r:id="rId31"/>
    <p:sldId id="279" r:id="rId32"/>
    <p:sldId id="280" r:id="rId33"/>
    <p:sldId id="281" r:id="rId34"/>
    <p:sldId id="282" r:id="rId35"/>
    <p:sldId id="284" r:id="rId36"/>
    <p:sldId id="285" r:id="rId37"/>
    <p:sldId id="286" r:id="rId38"/>
    <p:sldId id="289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5" autoAdjust="0"/>
    <p:restoredTop sz="94660"/>
  </p:normalViewPr>
  <p:slideViewPr>
    <p:cSldViewPr>
      <p:cViewPr>
        <p:scale>
          <a:sx n="50" d="100"/>
          <a:sy n="50" d="100"/>
        </p:scale>
        <p:origin x="1596" y="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04D11-B79A-4B5A-A26B-8AF24A579BA3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60E77-F595-4E37-9686-71CF55E1E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71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60E77-F595-4E37-9686-71CF55E1E5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60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60E77-F595-4E37-9686-71CF55E1E5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9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665BC57-C037-4194-8174-7709BBEB2371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03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479"/>
            <a:ext cx="18402184" cy="11041310"/>
            <a:chOff x="-58235" y="-377798"/>
            <a:chExt cx="18402184" cy="11041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235" y="-377798"/>
              <a:ext cx="18402184" cy="11041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9004" y="1175782"/>
            <a:ext cx="13087534" cy="7930118"/>
            <a:chOff x="2399004" y="867301"/>
            <a:chExt cx="13087534" cy="7930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9004" y="867301"/>
              <a:ext cx="13087534" cy="7930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19800" y="4232781"/>
            <a:ext cx="6439658" cy="2986435"/>
            <a:chOff x="6066667" y="3045714"/>
            <a:chExt cx="6171429" cy="35602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6667" y="3045714"/>
              <a:ext cx="6171429" cy="35602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100" y="1851388"/>
            <a:ext cx="18484472" cy="1954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수화 번역 서비스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619" y="8191114"/>
            <a:ext cx="163343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박선경, 박윤미, 윤성원, 이승훈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 rot="962354">
            <a:off x="-3898591" y="5084469"/>
            <a:ext cx="1633430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울고싶조</a:t>
            </a:r>
            <a:endParaRPr lang="en-US" sz="5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3F7A56-623B-7811-5129-3CD3B6B77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2722">
            <a:off x="1360225" y="5612361"/>
            <a:ext cx="4026721" cy="4491901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6A40C27-6131-1045-A05F-03E094290018}"/>
              </a:ext>
            </a:extLst>
          </p:cNvPr>
          <p:cNvSpPr/>
          <p:nvPr/>
        </p:nvSpPr>
        <p:spPr>
          <a:xfrm rot="1129654">
            <a:off x="2654291" y="4807257"/>
            <a:ext cx="3113594" cy="1522461"/>
          </a:xfrm>
          <a:prstGeom prst="wedgeRoundRectCallout">
            <a:avLst>
              <a:gd name="adj1" fmla="val -33522"/>
              <a:gd name="adj2" fmla="val 72461"/>
              <a:gd name="adj3" fmla="val 16667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모델링</a:t>
            </a:r>
            <a:r>
              <a:rPr lang="en-US" altLang="ko-KR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학습</a:t>
            </a:r>
            <a:r>
              <a:rPr lang="en-US" altLang="ko-KR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과정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69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1001"/>
          <p:cNvGrpSpPr/>
          <p:nvPr/>
        </p:nvGrpSpPr>
        <p:grpSpPr>
          <a:xfrm>
            <a:off x="7199280" y="6888240"/>
            <a:ext cx="10569960" cy="2819880"/>
            <a:chOff x="7199280" y="6888240"/>
            <a:chExt cx="10569960" cy="2819880"/>
          </a:xfrm>
        </p:grpSpPr>
        <p:pic>
          <p:nvPicPr>
            <p:cNvPr id="95" name="Object 2"/>
            <p:cNvPicPr/>
            <p:nvPr/>
          </p:nvPicPr>
          <p:blipFill>
            <a:blip r:embed="rId2"/>
            <a:stretch/>
          </p:blipFill>
          <p:spPr>
            <a:xfrm>
              <a:off x="7199280" y="6888240"/>
              <a:ext cx="10569960" cy="2819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6" name="Object 5"/>
          <p:cNvSpPr/>
          <p:nvPr/>
        </p:nvSpPr>
        <p:spPr>
          <a:xfrm>
            <a:off x="1266840" y="819000"/>
            <a:ext cx="118137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strike="noStrike" spc="-602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1   CNN</a:t>
            </a:r>
            <a:endParaRPr lang="en-US" sz="60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7" name="Object 6"/>
          <p:cNvSpPr/>
          <p:nvPr/>
        </p:nvSpPr>
        <p:spPr>
          <a:xfrm>
            <a:off x="1266840" y="2536920"/>
            <a:ext cx="16236000" cy="19990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sz="3100" b="0" strike="noStrike" spc="-301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전처리</a:t>
            </a:r>
            <a:endParaRPr lang="en-US" sz="31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 자음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+ 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모음 당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14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장의 이미지를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장당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 씩 이미지 증강</a:t>
            </a:r>
            <a:endParaRPr lang="en-US" sz="31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총 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5000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여장의 데이터를 사이즈 조절</a:t>
            </a:r>
            <a:r>
              <a:rPr lang="en-US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sz="3100" b="0" strike="noStrike" spc="-301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정규화작업</a:t>
            </a:r>
            <a:r>
              <a:rPr lang="ko-KR" sz="3100" b="0" strike="noStrike" spc="-30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등 </a:t>
            </a:r>
            <a:r>
              <a:rPr lang="ko-KR" sz="3100" b="0" strike="noStrike" spc="-301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전처리</a:t>
            </a:r>
            <a:endParaRPr lang="en-US" sz="31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100" b="0" strike="noStrike" spc="-1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모델에 학습</a:t>
            </a:r>
            <a:endParaRPr lang="en-US" sz="31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9" name="Object 8"/>
          <p:cNvSpPr/>
          <p:nvPr/>
        </p:nvSpPr>
        <p:spPr>
          <a:xfrm>
            <a:off x="1229760" y="5461200"/>
            <a:ext cx="8745840" cy="10449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1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sz="31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모델링</a:t>
            </a:r>
            <a:endParaRPr lang="en-US" sz="31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1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하이퍼 파라미터 기억이 안남</a:t>
            </a:r>
            <a:endParaRPr lang="en-US" sz="31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3"/>
          <p:cNvSpPr/>
          <p:nvPr/>
        </p:nvSpPr>
        <p:spPr>
          <a:xfrm>
            <a:off x="942840" y="7297200"/>
            <a:ext cx="15097320" cy="15066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첫번째 모델 결과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accuracy '1'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나왔으나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val_accuracy ‘0.06’, test_accuracy ‘0.1’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나옴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2" name="Object 5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1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04" name="Object 6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5" name="Object 9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CNN</a:t>
            </a:r>
            <a:endParaRPr lang="en-US" sz="5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6" name="그림 105"/>
          <p:cNvPicPr/>
          <p:nvPr/>
        </p:nvPicPr>
        <p:blipFill>
          <a:blip r:embed="rId3"/>
          <a:stretch/>
        </p:blipFill>
        <p:spPr>
          <a:xfrm>
            <a:off x="2160000" y="2520000"/>
            <a:ext cx="12780000" cy="39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1"/>
          <p:cNvSpPr/>
          <p:nvPr/>
        </p:nvSpPr>
        <p:spPr>
          <a:xfrm>
            <a:off x="942840" y="7297200"/>
            <a:ext cx="15097320" cy="9372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증강한 사진 전부 삭제 후 새로 시작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9" name="Object 22"/>
          <p:cNvSpPr/>
          <p:nvPr/>
        </p:nvSpPr>
        <p:spPr>
          <a:xfrm>
            <a:off x="519840" y="398520"/>
            <a:ext cx="6871560" cy="213759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6000" b="0" strike="noStrike" spc="-1002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 r y  1   </a:t>
            </a:r>
            <a:r>
              <a:rPr lang="en-US" altLang="ko-KR" sz="6000" b="0" strike="noStrike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 N  </a:t>
            </a:r>
            <a:r>
              <a:rPr lang="en-US" altLang="ko-KR" sz="6000" b="0" strike="noStrike" spc="-8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r>
              <a:rPr lang="en-US" altLang="ko-KR" sz="6000" b="0" strike="noStrike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endParaRPr lang="en-US" altLang="ko-KR" sz="60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73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10" name="그룹 1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11" name="Object 23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3" name="그림 112"/>
          <p:cNvPicPr/>
          <p:nvPr/>
        </p:nvPicPr>
        <p:blipFill>
          <a:blip r:embed="rId3"/>
          <a:stretch/>
        </p:blipFill>
        <p:spPr>
          <a:xfrm>
            <a:off x="1260000" y="2160000"/>
            <a:ext cx="7560000" cy="4140000"/>
          </a:xfrm>
          <a:prstGeom prst="rect">
            <a:avLst/>
          </a:prstGeom>
          <a:ln w="0">
            <a:noFill/>
          </a:ln>
        </p:spPr>
      </p:pic>
      <p:pic>
        <p:nvPicPr>
          <p:cNvPr id="114" name="그림 113"/>
          <p:cNvPicPr/>
          <p:nvPr/>
        </p:nvPicPr>
        <p:blipFill>
          <a:blip r:embed="rId4"/>
          <a:stretch/>
        </p:blipFill>
        <p:spPr>
          <a:xfrm>
            <a:off x="9540000" y="2286360"/>
            <a:ext cx="8058240" cy="401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41"/>
          <p:cNvSpPr/>
          <p:nvPr/>
        </p:nvSpPr>
        <p:spPr>
          <a:xfrm>
            <a:off x="1266840" y="819000"/>
            <a:ext cx="118137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strike="noStrike" spc="-602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 r y 2   C N </a:t>
            </a:r>
            <a:r>
              <a:rPr lang="en-US" sz="6000" b="0" strike="noStrike" spc="-602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endParaRPr lang="en-US" sz="60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6" name="Object 42"/>
          <p:cNvSpPr/>
          <p:nvPr/>
        </p:nvSpPr>
        <p:spPr>
          <a:xfrm>
            <a:off x="1266840" y="2536920"/>
            <a:ext cx="16236000" cy="2553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1. 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전처리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 자음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+ 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모음 당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14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장의 이미지를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장당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300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 씩 이미지 증강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총 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92000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여장의 데이터를 사이즈 조절</a:t>
            </a: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정규화작업 등 전처리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4000" b="0" strike="noStrike" spc="-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모델에 학습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7" name="Object 43"/>
          <p:cNvSpPr/>
          <p:nvPr/>
        </p:nvSpPr>
        <p:spPr>
          <a:xfrm>
            <a:off x="15831720" y="8652535"/>
            <a:ext cx="1727280" cy="13219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0" strike="noStrike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PROJECT 01</a:t>
            </a:r>
            <a:endParaRPr lang="en-US" sz="40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8" name="Object 44"/>
          <p:cNvSpPr/>
          <p:nvPr/>
        </p:nvSpPr>
        <p:spPr>
          <a:xfrm>
            <a:off x="1229760" y="5461200"/>
            <a:ext cx="8745840" cy="13219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모델링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40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생략</a:t>
            </a:r>
            <a:endParaRPr lang="en-US" sz="40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19" name="그림 118"/>
          <p:cNvPicPr/>
          <p:nvPr/>
        </p:nvPicPr>
        <p:blipFill>
          <a:blip r:embed="rId2"/>
          <a:stretch/>
        </p:blipFill>
        <p:spPr>
          <a:xfrm>
            <a:off x="6116400" y="7059240"/>
            <a:ext cx="11703960" cy="2300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25"/>
          <p:cNvSpPr/>
          <p:nvPr/>
        </p:nvSpPr>
        <p:spPr>
          <a:xfrm>
            <a:off x="942840" y="7297200"/>
            <a:ext cx="15977160" cy="92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새벽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30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분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총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30 epoch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중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7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번째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1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에포크 당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분 약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8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 학습 종료 예정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..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결국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1" name="Object 26"/>
          <p:cNvSpPr/>
          <p:nvPr/>
        </p:nvSpPr>
        <p:spPr>
          <a:xfrm>
            <a:off x="7732440" y="9656640"/>
            <a:ext cx="982692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500" b="0" strike="noStrike" spc="-100">
                <a:solidFill>
                  <a:srgbClr val="1C2D25"/>
                </a:solidFill>
                <a:latin typeface="SunBatang Medium"/>
              </a:rPr>
              <a:t>BRAND PROJECTS</a:t>
            </a:r>
            <a:endParaRPr lang="en-US" sz="15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22" name="Object 27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2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23" name="그룹 2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24" name="Object 28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5" name="Object 29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CNN</a:t>
            </a:r>
            <a:endParaRPr lang="en-US" sz="5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26" name="그림 125"/>
          <p:cNvPicPr/>
          <p:nvPr/>
        </p:nvPicPr>
        <p:blipFill>
          <a:blip r:embed="rId3"/>
          <a:stretch/>
        </p:blipFill>
        <p:spPr>
          <a:xfrm>
            <a:off x="540000" y="2520000"/>
            <a:ext cx="16560000" cy="325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30"/>
          <p:cNvSpPr/>
          <p:nvPr/>
        </p:nvSpPr>
        <p:spPr>
          <a:xfrm>
            <a:off x="742680" y="5040000"/>
            <a:ext cx="7357320" cy="9372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차에 태움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9" name="Object 32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2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30" name="그룹 3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31" name="Object 33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2" name="Object 34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 N </a:t>
            </a:r>
            <a:r>
              <a:rPr lang="en-US" sz="5800" b="0" strike="noStrike" spc="-8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endParaRPr lang="en-US" sz="58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33" name="그림 132"/>
          <p:cNvPicPr/>
          <p:nvPr/>
        </p:nvPicPr>
        <p:blipFill>
          <a:blip r:embed="rId3"/>
          <a:stretch/>
        </p:blipFill>
        <p:spPr>
          <a:xfrm>
            <a:off x="9360000" y="1620000"/>
            <a:ext cx="7714800" cy="702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bject 35"/>
          <p:cNvSpPr/>
          <p:nvPr/>
        </p:nvSpPr>
        <p:spPr>
          <a:xfrm>
            <a:off x="942840" y="7297200"/>
            <a:ext cx="16157160" cy="20760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약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시간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30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분여 간 학습을 거쳐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두번째 모델 결과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accuracy '0.86’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나왔으나 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val_accuracy ‘0.89’, test_accuracy ‘0.88’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나옴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5" name="Object 36"/>
          <p:cNvSpPr/>
          <p:nvPr/>
        </p:nvSpPr>
        <p:spPr>
          <a:xfrm>
            <a:off x="7732440" y="9652809"/>
            <a:ext cx="9826920" cy="3217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500" b="0" strike="noStrike" spc="-10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BRAND PROJECTS</a:t>
            </a:r>
            <a:endParaRPr lang="en-US" sz="15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6" name="Object 37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2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37" name="그룹 4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38" name="Object 38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9" name="Object 39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CNN</a:t>
            </a:r>
            <a:endParaRPr lang="en-US" sz="5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40" name="그림 139"/>
          <p:cNvPicPr/>
          <p:nvPr/>
        </p:nvPicPr>
        <p:blipFill>
          <a:blip r:embed="rId3"/>
          <a:stretch/>
        </p:blipFill>
        <p:spPr>
          <a:xfrm>
            <a:off x="2118960" y="2520000"/>
            <a:ext cx="13181040" cy="324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Object 40"/>
          <p:cNvSpPr/>
          <p:nvPr/>
        </p:nvSpPr>
        <p:spPr>
          <a:xfrm>
            <a:off x="942840" y="7297200"/>
            <a:ext cx="16157160" cy="20760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- 16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 예측 시도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	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‘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ㄴ’ ‘ㅢ’ ‘ㄴ’ ‘ㄴ’</a:t>
            </a: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 . .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나오는 기묘한 현상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sz="3700" b="0" strike="noStrike" spc="-30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시간상 수정 포기</a:t>
            </a:r>
            <a:endParaRPr lang="en-US" sz="37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43" name="Object 46"/>
          <p:cNvSpPr/>
          <p:nvPr/>
        </p:nvSpPr>
        <p:spPr>
          <a:xfrm>
            <a:off x="519840" y="398520"/>
            <a:ext cx="3476880" cy="12142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300" b="0" strike="noStrike" spc="-1002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Try 2 </a:t>
            </a:r>
            <a:endParaRPr lang="en-US" sz="7300" b="0" strike="noStrike" spc="-1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44" name="그룹 5"/>
          <p:cNvGrpSpPr/>
          <p:nvPr/>
        </p:nvGrpSpPr>
        <p:grpSpPr>
          <a:xfrm>
            <a:off x="9043920" y="-2873880"/>
            <a:ext cx="10891080" cy="9955800"/>
            <a:chOff x="9043920" y="-2873880"/>
            <a:chExt cx="10891080" cy="9955800"/>
          </a:xfrm>
        </p:grpSpPr>
        <p:pic>
          <p:nvPicPr>
            <p:cNvPr id="145" name="Object 47"/>
            <p:cNvPicPr/>
            <p:nvPr/>
          </p:nvPicPr>
          <p:blipFill>
            <a:blip r:embed="rId2"/>
            <a:stretch/>
          </p:blipFill>
          <p:spPr>
            <a:xfrm rot="10800000">
              <a:off x="9043920" y="-2873880"/>
              <a:ext cx="10891080" cy="995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6" name="Object 48"/>
          <p:cNvSpPr/>
          <p:nvPr/>
        </p:nvSpPr>
        <p:spPr>
          <a:xfrm>
            <a:off x="3003480" y="551520"/>
            <a:ext cx="741744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0" strike="noStrike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  C N </a:t>
            </a:r>
            <a:r>
              <a:rPr lang="en-US" sz="5800" b="0" strike="noStrike" spc="-8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endParaRPr lang="en-US" sz="5800" b="0" strike="noStrike" spc="-1" dirty="0">
              <a:solidFill>
                <a:srgbClr val="000000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47" name="그림 146"/>
          <p:cNvPicPr/>
          <p:nvPr/>
        </p:nvPicPr>
        <p:blipFill>
          <a:blip r:embed="rId3"/>
          <a:stretch/>
        </p:blipFill>
        <p:spPr>
          <a:xfrm>
            <a:off x="3060000" y="1800000"/>
            <a:ext cx="10515960" cy="450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박선경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461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7270" y="-404004"/>
            <a:ext cx="11093722" cy="11093722"/>
            <a:chOff x="8997270" y="-404004"/>
            <a:chExt cx="11093722" cy="1109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7270" y="-404004"/>
              <a:ext cx="11093722" cy="1109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0880" y="-647700"/>
            <a:ext cx="11000086" cy="10821040"/>
            <a:chOff x="-70880" y="-535325"/>
            <a:chExt cx="11000086" cy="10821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0880" y="-535325"/>
              <a:ext cx="11000086" cy="108210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4341" y="451117"/>
            <a:ext cx="7541197" cy="1646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목차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341" y="2962292"/>
            <a:ext cx="13904632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01 역할 분배, 개발환경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341" y="4218295"/>
            <a:ext cx="1388372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02 주제, 모델 선정 배경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341" y="5501131"/>
            <a:ext cx="14730555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03 데이터 수집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341" y="6765776"/>
            <a:ext cx="175726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04 </a:t>
            </a:r>
            <a:r>
              <a:rPr lang="en-US" sz="51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모델링</a:t>
            </a:r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학습 과정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4341" y="7923937"/>
            <a:ext cx="175726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05 프로그램 결과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19984" y="819162"/>
            <a:ext cx="9026637" cy="8659025"/>
            <a:chOff x="8519984" y="819162"/>
            <a:chExt cx="9026637" cy="8659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9984" y="819162"/>
              <a:ext cx="9026637" cy="8659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03987" y="1072684"/>
            <a:ext cx="8258631" cy="6171429"/>
            <a:chOff x="8903987" y="1072684"/>
            <a:chExt cx="825863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3987" y="1072684"/>
              <a:ext cx="825863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9648" y="6416774"/>
            <a:ext cx="6835078" cy="2663736"/>
            <a:chOff x="1369648" y="6416774"/>
            <a:chExt cx="6835078" cy="26637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9648" y="6416774"/>
              <a:ext cx="6835078" cy="26637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66790" y="819162"/>
            <a:ext cx="118141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데이터 전처리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16687" y="7527911"/>
            <a:ext cx="10333005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Opencv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ko-KR" alt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이용하여 </a:t>
            </a:r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클래스를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ko-KR" alt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만들어 </a:t>
            </a:r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이미지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증폭</a:t>
            </a:r>
            <a:endParaRPr lang="en-US" sz="3500" kern="0" spc="-4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endParaRPr lang="en-US" sz="3500" kern="0" spc="-4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1개 이미지 =&gt; 약  80개 </a:t>
            </a:r>
            <a:r>
              <a:rPr lang="en-US" sz="3500" kern="0" spc="-4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이미지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 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  <a:sym typeface="Wingdings" panose="05000000000000000000" pitchFamily="2" charset="2"/>
              </a:rPr>
              <a:t>총 </a:t>
            </a:r>
            <a:r>
              <a:rPr 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  <a:sym typeface="Wingdings" panose="05000000000000000000" pitchFamily="2" charset="2"/>
              </a:rPr>
              <a:t>35,000</a:t>
            </a:r>
            <a:r>
              <a:rPr lang="ko-KR" altLang="en-US" sz="3500" kern="0" spc="-4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  <a:sym typeface="Wingdings" panose="05000000000000000000" pitchFamily="2" charset="2"/>
              </a:rPr>
              <a:t>개 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31746" y="9651819"/>
            <a:ext cx="1727693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PROJECT 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6790" y="2535124"/>
            <a:ext cx="8746356" cy="2954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1.  </a:t>
            </a:r>
            <a:r>
              <a:rPr lang="ko-KR" alt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 미 지 증 폭</a:t>
            </a:r>
            <a:endParaRPr lang="en-US" sz="31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endParaRPr lang="en-US" sz="31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- grayscale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- resize(32,32)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- </a:t>
            </a:r>
            <a:r>
              <a:rPr lang="en-US" sz="31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회전</a:t>
            </a:r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'-10° ~ +10°=&gt; 1° 씩 회전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- </a:t>
            </a:r>
            <a:r>
              <a:rPr lang="en-US" sz="31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이동</a:t>
            </a:r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상하좌우 2씩 이동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F1301C5-3F41-BF7F-3E77-50D53F42F38F}"/>
              </a:ext>
            </a:extLst>
          </p:cNvPr>
          <p:cNvSpPr/>
          <p:nvPr/>
        </p:nvSpPr>
        <p:spPr>
          <a:xfrm>
            <a:off x="2667000" y="7320654"/>
            <a:ext cx="5334000" cy="1175646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629" y="2197248"/>
            <a:ext cx="10057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01. VGG16 전이학습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877" y="7297295"/>
            <a:ext cx="11031396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은닉층과 에포크 수 늘려도 효과 없음</a:t>
            </a:r>
          </a:p>
          <a:p>
            <a:r>
              <a:rPr lang="en-US" sz="37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accuracy -&gt; 0.03</a:t>
            </a:r>
          </a:p>
          <a:p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BRAND PROJECTS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1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629" y="3126318"/>
            <a:ext cx="7545512" cy="3698599"/>
            <a:chOff x="751629" y="3126318"/>
            <a:chExt cx="7545512" cy="36985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629" y="3126318"/>
              <a:ext cx="7545512" cy="36985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0424" y="1298768"/>
            <a:ext cx="8033953" cy="6912813"/>
            <a:chOff x="8980424" y="1298768"/>
            <a:chExt cx="8033953" cy="69128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0424" y="1298768"/>
              <a:ext cx="8033953" cy="69128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03448" y="551519"/>
            <a:ext cx="741794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-  VGG16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443DF63-F830-E297-9C55-6874828575C3}"/>
              </a:ext>
            </a:extLst>
          </p:cNvPr>
          <p:cNvSpPr/>
          <p:nvPr/>
        </p:nvSpPr>
        <p:spPr>
          <a:xfrm>
            <a:off x="11098337" y="7355606"/>
            <a:ext cx="1779463" cy="855975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40C3089-13F1-E468-50C7-EC5BADA9BD8D}"/>
              </a:ext>
            </a:extLst>
          </p:cNvPr>
          <p:cNvSpPr txBox="1"/>
          <p:nvPr/>
        </p:nvSpPr>
        <p:spPr>
          <a:xfrm>
            <a:off x="942877" y="8592326"/>
            <a:ext cx="1103139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=&gt;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이유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VGG16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이미지 데이터에는 수화에 관한 이미지가 없어서 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629" y="2197248"/>
            <a:ext cx="10057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02. CNN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BRAND PROJECTS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2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629" y="2908730"/>
            <a:ext cx="7201573" cy="3997750"/>
            <a:chOff x="751629" y="3084229"/>
            <a:chExt cx="7201573" cy="39977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629" y="3084229"/>
              <a:ext cx="7201573" cy="39977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7175" y="1049678"/>
            <a:ext cx="8057889" cy="7109213"/>
            <a:chOff x="9117175" y="1049678"/>
            <a:chExt cx="8057889" cy="71092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7175" y="1049678"/>
              <a:ext cx="8057889" cy="71092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03448" y="551519"/>
            <a:ext cx="742463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C N </a:t>
            </a:r>
            <a:r>
              <a:rPr lang="en-US" sz="5800" kern="0" spc="-8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17">
            <a:extLst>
              <a:ext uri="{FF2B5EF4-FFF2-40B4-BE49-F238E27FC236}">
                <a16:creationId xmlns:a16="http://schemas.microsoft.com/office/drawing/2014/main" id="{BBAAE55F-C762-5719-3871-E6A3B0900BE2}"/>
              </a:ext>
            </a:extLst>
          </p:cNvPr>
          <p:cNvSpPr txBox="1"/>
          <p:nvPr/>
        </p:nvSpPr>
        <p:spPr>
          <a:xfrm>
            <a:off x="914400" y="7051006"/>
            <a:ext cx="8746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EPOCH 100, BATCH_SIZE 32</a:t>
            </a:r>
            <a:endParaRPr 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629" y="2197248"/>
            <a:ext cx="10057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02. CNN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877" y="7297295"/>
            <a:ext cx="11031396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- train, test  accuracy=&gt; 0.98 , 0.99</a:t>
            </a:r>
          </a:p>
          <a:p>
            <a:r>
              <a:rPr lang="en-US" sz="37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- train, test  loss =&gt; 0.04 , 0.03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BRAND PROJECTS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2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56797" y="5374397"/>
            <a:ext cx="6902879" cy="3845796"/>
            <a:chOff x="10156797" y="5374397"/>
            <a:chExt cx="6902879" cy="38457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6797" y="5374397"/>
              <a:ext cx="6902879" cy="3845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83398" y="985074"/>
            <a:ext cx="7198516" cy="4157783"/>
            <a:chOff x="9983398" y="985074"/>
            <a:chExt cx="7198516" cy="41577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3398" y="985074"/>
              <a:ext cx="7198516" cy="4157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29" y="3299772"/>
            <a:ext cx="8391229" cy="3482494"/>
            <a:chOff x="751629" y="3299772"/>
            <a:chExt cx="8391229" cy="34824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29" y="3299772"/>
              <a:ext cx="8391229" cy="348249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003448" y="551519"/>
            <a:ext cx="742463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CNN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80C9F37-551D-BF04-8A15-DCB716B3882A}"/>
              </a:ext>
            </a:extLst>
          </p:cNvPr>
          <p:cNvSpPr/>
          <p:nvPr/>
        </p:nvSpPr>
        <p:spPr>
          <a:xfrm>
            <a:off x="3838273" y="6226004"/>
            <a:ext cx="5304585" cy="855975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박윤미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492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1104" y="819162"/>
            <a:ext cx="5555518" cy="8659025"/>
            <a:chOff x="11991104" y="819162"/>
            <a:chExt cx="5555518" cy="8659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1104" y="819162"/>
              <a:ext cx="5555518" cy="8659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87482" y="6510648"/>
            <a:ext cx="1479065" cy="1479065"/>
            <a:chOff x="12987482" y="6510648"/>
            <a:chExt cx="1479065" cy="1479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7482" y="6510648"/>
              <a:ext cx="1479065" cy="1479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4761" y="6510648"/>
            <a:ext cx="1470339" cy="1470339"/>
            <a:chOff x="14984761" y="6510648"/>
            <a:chExt cx="1470339" cy="14703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4761" y="6510648"/>
              <a:ext cx="1470339" cy="1470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48502" y="1255499"/>
            <a:ext cx="6171429" cy="4890010"/>
            <a:chOff x="9548502" y="1255499"/>
            <a:chExt cx="6171429" cy="4890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502" y="1255499"/>
              <a:ext cx="6171429" cy="4890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24297" y="1449238"/>
            <a:ext cx="2459244" cy="4890010"/>
            <a:chOff x="14524297" y="1449238"/>
            <a:chExt cx="2459244" cy="48900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4297" y="1449238"/>
              <a:ext cx="2459244" cy="489001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66788" y="819162"/>
            <a:ext cx="118141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 u t o K e r a s &amp; C N </a:t>
            </a:r>
            <a:r>
              <a:rPr lang="en-US" sz="6000" kern="0" spc="-6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6790" y="2536835"/>
            <a:ext cx="10867726" cy="2477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1. 전처리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grayscale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resize(100, 100)</a:t>
            </a:r>
          </a:p>
          <a:p>
            <a:r>
              <a:rPr lang="en-US" sz="3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회전 '-10° ~ +10°=&gt; 1° 씩 회전</a:t>
            </a:r>
          </a:p>
          <a:p>
            <a:r>
              <a:rPr lang="en-US" sz="3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이동 상하좌우 2씩 이동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31746" y="9574994"/>
            <a:ext cx="1727693" cy="3999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PROJECT 01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83352" y="5943029"/>
            <a:ext cx="8746356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2. 모델링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출력 채널 갯수 변경</a:t>
            </a:r>
          </a:p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EPOCH 100, BATCH_SIZE 32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Object 20">
            <a:extLst>
              <a:ext uri="{FF2B5EF4-FFF2-40B4-BE49-F238E27FC236}">
                <a16:creationId xmlns:a16="http://schemas.microsoft.com/office/drawing/2014/main" id="{F9E070EE-69F2-EB10-19C2-B8143BDAB2AC}"/>
              </a:ext>
            </a:extLst>
          </p:cNvPr>
          <p:cNvSpPr txBox="1"/>
          <p:nvPr/>
        </p:nvSpPr>
        <p:spPr>
          <a:xfrm>
            <a:off x="1095248" y="7750165"/>
            <a:ext cx="8746356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 </a:t>
            </a:r>
            <a:r>
              <a:rPr lang="ko-KR" altLang="en-US" sz="31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데이터수</a:t>
            </a:r>
            <a:r>
              <a:rPr lang="ko-KR" alt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약 </a:t>
            </a:r>
            <a:r>
              <a:rPr lang="en-US" altLang="ko-KR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</a:t>
            </a:r>
            <a:r>
              <a:rPr lang="ko-KR" altLang="en-US" sz="31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만개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628" y="2197250"/>
            <a:ext cx="544209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01. vscode에서 auto keras 실행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877" y="7297300"/>
            <a:ext cx="6799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시간이 매우 오래 걸림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1 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065" y="4274856"/>
            <a:ext cx="6359483" cy="2303987"/>
            <a:chOff x="735065" y="4274856"/>
            <a:chExt cx="6359483" cy="23039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065" y="4274856"/>
              <a:ext cx="6359483" cy="2303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3995" y="3792106"/>
            <a:ext cx="5846837" cy="2469619"/>
            <a:chOff x="9193995" y="3792106"/>
            <a:chExt cx="5846837" cy="2469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3995" y="3792106"/>
              <a:ext cx="5846837" cy="246961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03448" y="551519"/>
            <a:ext cx="741794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-  auto keras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93995" y="2197250"/>
            <a:ext cx="544209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02. colab에서 auto keras 실행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42857" y="7297300"/>
            <a:ext cx="6799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드라이브 메모리 초과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2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744" y="2210412"/>
            <a:ext cx="7213727" cy="4610891"/>
            <a:chOff x="519744" y="2210412"/>
            <a:chExt cx="7213727" cy="46108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744" y="2210412"/>
              <a:ext cx="7213727" cy="4610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052648"/>
            <a:ext cx="6739682" cy="6473784"/>
            <a:chOff x="9142857" y="1052648"/>
            <a:chExt cx="6739682" cy="64737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052648"/>
              <a:ext cx="6739682" cy="64737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009" y="8139268"/>
            <a:ext cx="7875796" cy="1386861"/>
            <a:chOff x="809009" y="8139268"/>
            <a:chExt cx="7875796" cy="1386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009" y="8139268"/>
              <a:ext cx="7875796" cy="138686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209486" y="671436"/>
            <a:ext cx="741794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-  CNN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42857" y="8414571"/>
            <a:ext cx="6799830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활성화 함수는 </a:t>
            </a:r>
            <a:r>
              <a:rPr lang="en-US" altLang="ko-KR" sz="2300" kern="0" spc="-2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relu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를 사용</a:t>
            </a:r>
            <a:r>
              <a:rPr lang="en-US" altLang="ko-KR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, 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출력층은 </a:t>
            </a:r>
            <a:r>
              <a:rPr lang="en-US" altLang="ko-KR" sz="2300" kern="0" spc="-2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softmax</a:t>
            </a:r>
            <a:r>
              <a:rPr lang="en-US" altLang="ko-KR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 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사용</a:t>
            </a:r>
            <a:endParaRPr lang="en-US" altLang="ko-KR" sz="2300" kern="0" spc="-2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JejuMyeongjo" pitchFamily="34" charset="0"/>
            </a:endParaRPr>
          </a:p>
          <a:p>
            <a:r>
              <a:rPr 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Dropout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으로 </a:t>
            </a:r>
            <a:r>
              <a:rPr lang="ko-KR" altLang="en-US" sz="2300" kern="0" spc="-2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과적합</a:t>
            </a:r>
            <a:r>
              <a:rPr lang="ko-KR" alt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 줄임</a:t>
            </a:r>
            <a:endParaRPr lang="en-US" sz="2300" kern="0" spc="-2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JejuMyeongjo" pitchFamily="34" charset="0"/>
            </a:endParaRPr>
          </a:p>
          <a:p>
            <a:r>
              <a:rPr lang="en-US" sz="23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약 0.92, 0.98로 좋은 스코어를 가짐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769E6FAF-AD7B-626B-D97A-5B46AE76C09F}"/>
              </a:ext>
            </a:extLst>
          </p:cNvPr>
          <p:cNvSpPr/>
          <p:nvPr/>
        </p:nvSpPr>
        <p:spPr>
          <a:xfrm>
            <a:off x="809009" y="8209721"/>
            <a:ext cx="8030191" cy="855975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744" y="398475"/>
            <a:ext cx="3477113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HSBomBaram 2.0" pitchFamily="34" charset="0"/>
              </a:rPr>
              <a:t>Try 3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274" y="4070579"/>
            <a:ext cx="8439146" cy="2353162"/>
            <a:chOff x="720274" y="4070579"/>
            <a:chExt cx="8439146" cy="2353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274" y="4070579"/>
              <a:ext cx="8439146" cy="2353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4141" y="680162"/>
            <a:ext cx="6962042" cy="4871393"/>
            <a:chOff x="10004141" y="680162"/>
            <a:chExt cx="6962042" cy="48713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4141" y="680162"/>
              <a:ext cx="6962042" cy="4871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4141" y="5603638"/>
            <a:ext cx="6962042" cy="4281800"/>
            <a:chOff x="10004141" y="5603638"/>
            <a:chExt cx="6962042" cy="42818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4141" y="5603638"/>
              <a:ext cx="6962042" cy="42818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03448" y="551519"/>
            <a:ext cx="741794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8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Gmarket Sans Medium" pitchFamily="34" charset="0"/>
              </a:rPr>
              <a:t>-  auto keras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6837" y="2378886"/>
            <a:ext cx="679983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Resize를</a:t>
            </a:r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 </a:t>
            </a:r>
            <a:r>
              <a:rPr lang="ko-KR" alt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이용하여</a:t>
            </a:r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 (100, 100)에서 (28, 28)로 줄인 후 다시 시도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6837" y="6906038"/>
            <a:ext cx="888004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JejuMyeongjo" pitchFamily="34" charset="0"/>
              </a:rPr>
              <a:t>train과 test모두 약 0.99로 높은 score를 가짐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4BA586A8-A90D-17B6-FAC7-AB740F54E23A}"/>
              </a:ext>
            </a:extLst>
          </p:cNvPr>
          <p:cNvSpPr/>
          <p:nvPr/>
        </p:nvSpPr>
        <p:spPr>
          <a:xfrm>
            <a:off x="519744" y="5905500"/>
            <a:ext cx="6400800" cy="646332"/>
          </a:xfrm>
          <a:prstGeom prst="frame">
            <a:avLst>
              <a:gd name="adj1" fmla="val 61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윤성원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608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200" y="4404836"/>
            <a:ext cx="1805247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kern="0" spc="-1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Bold" pitchFamily="34" charset="0"/>
              </a:rPr>
              <a:t>역할 분배  및 개발환경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1104" y="819162"/>
            <a:ext cx="5555518" cy="8659025"/>
            <a:chOff x="11991104" y="819162"/>
            <a:chExt cx="5555518" cy="8659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1104" y="819162"/>
              <a:ext cx="5555518" cy="8659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87482" y="6510648"/>
            <a:ext cx="1479065" cy="1479065"/>
            <a:chOff x="12987482" y="6510648"/>
            <a:chExt cx="1479065" cy="1479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7482" y="6510648"/>
              <a:ext cx="1479065" cy="1479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4761" y="6510648"/>
            <a:ext cx="1470339" cy="1470339"/>
            <a:chOff x="14984761" y="6510648"/>
            <a:chExt cx="1470339" cy="14703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4761" y="6510648"/>
              <a:ext cx="1470339" cy="1470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48502" y="1255499"/>
            <a:ext cx="6171429" cy="4890010"/>
            <a:chOff x="9548502" y="1255499"/>
            <a:chExt cx="6171429" cy="4890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502" y="1255499"/>
              <a:ext cx="6171429" cy="489001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6788" y="819162"/>
            <a:ext cx="118141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C  N  </a:t>
            </a:r>
            <a:r>
              <a:rPr lang="en-US" sz="6000" kern="0" spc="-6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N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16844" y="2720371"/>
            <a:ext cx="8746356" cy="2077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buAutoNum type="arabicPeriod"/>
            </a:pPr>
            <a:r>
              <a:rPr lang="en-US" sz="40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전처리</a:t>
            </a:r>
            <a:endParaRPr lang="en-US" sz="40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endParaRPr lang="en-US" sz="9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grayscale</a:t>
            </a:r>
          </a:p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resize(28,28)</a:t>
            </a:r>
            <a:endParaRPr 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831746" y="9574994"/>
            <a:ext cx="1727693" cy="3999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PROJECT 01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616844" y="5471902"/>
            <a:ext cx="8746356" cy="2077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buAutoNum type="arabicPeriod" startAt="2"/>
            </a:pPr>
            <a:r>
              <a:rPr lang="en-US" sz="4000" kern="0" spc="-300" dirty="0" err="1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모델링</a:t>
            </a:r>
            <a:endParaRPr lang="en-US" sz="40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endParaRPr lang="en-US" sz="9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출력 채널 갯수 변경</a:t>
            </a:r>
          </a:p>
          <a:p>
            <a:r>
              <a:rPr lang="en-US" sz="40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EPOCH 100, BATCH_SIZE 32</a:t>
            </a:r>
            <a:endParaRPr 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9369" y="1841902"/>
            <a:ext cx="6171429" cy="5521237"/>
            <a:chOff x="1040951" y="1841902"/>
            <a:chExt cx="6171429" cy="5521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951" y="1841902"/>
              <a:ext cx="6171429" cy="5521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7057" y="1841902"/>
            <a:ext cx="7595943" cy="5505688"/>
            <a:chOff x="8158639" y="1841902"/>
            <a:chExt cx="7595943" cy="5505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8639" y="1841902"/>
              <a:ext cx="7595943" cy="5505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32792" y="6881512"/>
            <a:ext cx="1500792" cy="2102686"/>
            <a:chOff x="10704374" y="6881512"/>
            <a:chExt cx="1500792" cy="21026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140000">
              <a:off x="10704374" y="6881512"/>
              <a:ext cx="1500792" cy="21026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24000" y="647700"/>
            <a:ext cx="235568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Try 1</a:t>
            </a:r>
            <a:endParaRPr lang="en-US" sz="6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5948" y="7932855"/>
            <a:ext cx="701445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Accuracy : 약 0.76</a:t>
            </a:r>
          </a:p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Val_Accuracy : 약 98.6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0B67481-9240-6327-29B2-7555E23FE2E9}"/>
              </a:ext>
            </a:extLst>
          </p:cNvPr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77A5520F-24D7-71B3-A4D1-934C9D04B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652" y="1778402"/>
            <a:ext cx="6171429" cy="5563588"/>
            <a:chOff x="1064276" y="1778402"/>
            <a:chExt cx="6171429" cy="55635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276" y="1778402"/>
              <a:ext cx="6171429" cy="55635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1644" y="1778402"/>
            <a:ext cx="8136156" cy="5563588"/>
            <a:chOff x="8156268" y="1778402"/>
            <a:chExt cx="8136156" cy="55635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6268" y="1778402"/>
              <a:ext cx="8136156" cy="55635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19200" y="647700"/>
            <a:ext cx="228571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Try 2</a:t>
            </a:r>
            <a:endParaRPr lang="en-US" sz="6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8214" y="7932857"/>
            <a:ext cx="701445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Accuracy : 약 0.87</a:t>
            </a:r>
          </a:p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Val_Accuracy : 약 99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0932111" y="6881514"/>
            <a:ext cx="1500792" cy="2102686"/>
            <a:chOff x="10536735" y="6881514"/>
            <a:chExt cx="1500792" cy="21026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480000">
              <a:off x="10536735" y="6881514"/>
              <a:ext cx="1500792" cy="2102686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5CDD406-02E2-B0F0-C1CB-78527524DA29}"/>
              </a:ext>
            </a:extLst>
          </p:cNvPr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62901C4-6334-825E-16DD-D942BD98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34301" y="1841902"/>
            <a:ext cx="5774721" cy="5505688"/>
            <a:chOff x="1040957" y="1841902"/>
            <a:chExt cx="5774721" cy="5505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957" y="1841902"/>
              <a:ext cx="5774721" cy="5505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4334" y="1841902"/>
            <a:ext cx="7861066" cy="5505688"/>
            <a:chOff x="7880990" y="1841902"/>
            <a:chExt cx="7861066" cy="5505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0990" y="1841902"/>
              <a:ext cx="7861066" cy="55056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5425" y="647700"/>
            <a:ext cx="235568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Try 3</a:t>
            </a:r>
            <a:endParaRPr lang="en-US" sz="6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182" y="7932857"/>
            <a:ext cx="701445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Accuracy : 약 0.95</a:t>
            </a:r>
          </a:p>
          <a:p>
            <a:r>
              <a:rPr lang="en-US" sz="36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Val_Accuracy : 약 99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529276" y="6881512"/>
            <a:ext cx="1500792" cy="2102686"/>
            <a:chOff x="10735932" y="6881512"/>
            <a:chExt cx="1500792" cy="21026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140000">
              <a:off x="10735932" y="6881512"/>
              <a:ext cx="1500792" cy="2102686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2C3AEEC-0282-8737-8BAF-08FC3A49585E}"/>
              </a:ext>
            </a:extLst>
          </p:cNvPr>
          <p:cNvGrpSpPr/>
          <p:nvPr/>
        </p:nvGrpSpPr>
        <p:grpSpPr>
          <a:xfrm>
            <a:off x="9043478" y="-2874086"/>
            <a:ext cx="10891518" cy="9956065"/>
            <a:chOff x="9043478" y="-2874086"/>
            <a:chExt cx="10891518" cy="995606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FD1E1AB-FB94-5E9E-2190-C72CA0A2B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043478" y="-2874086"/>
              <a:ext cx="10891518" cy="9956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8800" y="3130315"/>
            <a:ext cx="6505969" cy="5350139"/>
            <a:chOff x="1114031" y="2384161"/>
            <a:chExt cx="7263051" cy="58283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031" y="2384161"/>
              <a:ext cx="7263051" cy="582837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397F92-5E30-04E8-3828-B2D732B0E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130315"/>
            <a:ext cx="6781800" cy="5442185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D31C8E4C-C121-A3D9-7DF6-19DB362CE1A6}"/>
              </a:ext>
            </a:extLst>
          </p:cNvPr>
          <p:cNvSpPr txBox="1"/>
          <p:nvPr/>
        </p:nvSpPr>
        <p:spPr>
          <a:xfrm>
            <a:off x="1512312" y="1485900"/>
            <a:ext cx="1495857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Try 3</a:t>
            </a:r>
            <a:r>
              <a:rPr lang="ko-KR" alt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으로 </a:t>
            </a:r>
            <a:r>
              <a:rPr lang="en-US" altLang="ko-KR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Loss</a:t>
            </a:r>
            <a:r>
              <a:rPr lang="ko-KR" alt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와 </a:t>
            </a:r>
            <a:r>
              <a:rPr lang="en-US" altLang="ko-KR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Accuracy </a:t>
            </a:r>
            <a:r>
              <a:rPr lang="ko-KR" altLang="en-US" sz="6000" dirty="0">
                <a:solidFill>
                  <a:srgbClr val="000000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Medium" pitchFamily="34" charset="0"/>
              </a:rPr>
              <a:t>그래프</a:t>
            </a:r>
            <a:endParaRPr lang="en-US" sz="6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9667F608-CC8A-8226-0D19-259637882238}"/>
              </a:ext>
            </a:extLst>
          </p:cNvPr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FDE25825-E03F-4D6B-CAD4-E0B3F3430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1146D52-06C5-592A-FF02-23E956E575F7}"/>
              </a:ext>
            </a:extLst>
          </p:cNvPr>
          <p:cNvGrpSpPr/>
          <p:nvPr/>
        </p:nvGrpSpPr>
        <p:grpSpPr>
          <a:xfrm>
            <a:off x="11679912" y="-1661205"/>
            <a:ext cx="8709751" cy="7512161"/>
            <a:chOff x="11679912" y="-1661205"/>
            <a:chExt cx="8709751" cy="7512161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8B44467B-7792-B544-48A8-53552D87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9912" y="-1661205"/>
              <a:ext cx="8709751" cy="7512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0200" y="4358670"/>
            <a:ext cx="1044825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프로그램</a:t>
            </a:r>
            <a:r>
              <a:rPr lang="en-US" altLang="ko-KR" sz="96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</a:t>
            </a:r>
            <a:r>
              <a:rPr lang="en-US" altLang="ko-KR" sz="96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결과</a:t>
            </a:r>
            <a:endParaRPr lang="en-US" altLang="ko-KR" sz="9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3364" y="783498"/>
            <a:ext cx="11814104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5.  </a:t>
            </a:r>
            <a:r>
              <a:rPr lang="ko-KR" altLang="en-US" sz="57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프로그램 결과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6202" y="7590020"/>
            <a:ext cx="1442858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예측 데이터를 함수를 만들어 프로그램 결과 확인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2323" y="9574994"/>
            <a:ext cx="9827116" cy="3999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PROJECT 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679912" y="-1661205"/>
            <a:ext cx="8709751" cy="7512161"/>
            <a:chOff x="11679912" y="-1661205"/>
            <a:chExt cx="8709751" cy="7512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9912" y="-1661205"/>
              <a:ext cx="8709751" cy="75121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4686" y="2199943"/>
            <a:ext cx="15485514" cy="4785594"/>
            <a:chOff x="1354686" y="2199943"/>
            <a:chExt cx="9400317" cy="4785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686" y="2199943"/>
              <a:ext cx="9400317" cy="4785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32323" y="9651819"/>
            <a:ext cx="9827116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500" kern="0" spc="-1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PROJECT 02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060A7A2-C4A2-39FB-0E17-703293B2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10" y="2081671"/>
            <a:ext cx="11362894" cy="5582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76DF2C-545B-4453-7AFA-D5735C5CE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245899"/>
            <a:ext cx="15322706" cy="100241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E1C1D21-CF81-C0DC-6111-20B3EA270B98}"/>
              </a:ext>
            </a:extLst>
          </p:cNvPr>
          <p:cNvSpPr txBox="1"/>
          <p:nvPr/>
        </p:nvSpPr>
        <p:spPr>
          <a:xfrm>
            <a:off x="1600200" y="773867"/>
            <a:ext cx="11814104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5.  </a:t>
            </a:r>
            <a:r>
              <a:rPr lang="ko-KR" altLang="en-US" sz="57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프로그램 결과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6848" y="3294799"/>
            <a:ext cx="16334304" cy="1848701"/>
            <a:chOff x="975705" y="4134696"/>
            <a:chExt cx="16334304" cy="1848701"/>
          </a:xfrm>
        </p:grpSpPr>
        <p:sp>
          <p:nvSpPr>
            <p:cNvPr id="3" name="Object 3"/>
            <p:cNvSpPr txBox="1"/>
            <p:nvPr/>
          </p:nvSpPr>
          <p:spPr>
            <a:xfrm>
              <a:off x="2780952" y="4134696"/>
              <a:ext cx="12723810" cy="1523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300" kern="0" spc="-400" dirty="0">
                  <a:solidFill>
                    <a:srgbClr val="1C2D25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  <a:cs typeface="SunBatang Medium" pitchFamily="34" charset="0"/>
                </a:rPr>
                <a:t>Thank you</a:t>
              </a:r>
              <a:endParaRPr 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975705" y="5614065"/>
              <a:ext cx="1633430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dirty="0"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-</a:t>
              </a:r>
              <a:r>
                <a:rPr lang="ko-KR" altLang="en-US" dirty="0" err="1"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울고싶조</a:t>
              </a:r>
              <a:r>
                <a:rPr lang="en-US" altLang="ko-KR" dirty="0"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-</a:t>
              </a:r>
              <a:r>
                <a:rPr lang="ko-KR" altLang="en-US" dirty="0"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 </a:t>
              </a:r>
              <a:endParaRPr 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sp>
        <p:nvSpPr>
          <p:cNvPr id="2" name="Object 3">
            <a:extLst>
              <a:ext uri="{FF2B5EF4-FFF2-40B4-BE49-F238E27FC236}">
                <a16:creationId xmlns:a16="http://schemas.microsoft.com/office/drawing/2014/main" id="{0A5176FC-344B-924A-CCEA-27CA5E9914AD}"/>
              </a:ext>
            </a:extLst>
          </p:cNvPr>
          <p:cNvSpPr txBox="1"/>
          <p:nvPr/>
        </p:nvSpPr>
        <p:spPr>
          <a:xfrm>
            <a:off x="1929707" y="6622869"/>
            <a:ext cx="14428585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도움주신 </a:t>
            </a:r>
            <a:endParaRPr lang="en-US" altLang="ko-KR" sz="4400" kern="0" spc="-300" dirty="0">
              <a:solidFill>
                <a:srgbClr val="1C2D25"/>
              </a:solidFill>
              <a:latin typeface="메이플스토리" panose="02000800000000000000" pitchFamily="2" charset="-127"/>
              <a:ea typeface="메이플스토리" panose="02000800000000000000" pitchFamily="2" charset="-127"/>
              <a:cs typeface="SunBatang Medium" pitchFamily="34" charset="0"/>
            </a:endParaRPr>
          </a:p>
          <a:p>
            <a:pPr algn="ctr"/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허유나양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김찬수군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최성진님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강요셉군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박소원레이디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이승수보이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…  </a:t>
            </a:r>
            <a:r>
              <a:rPr lang="ko-KR" altLang="en-US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그리고 </a:t>
            </a:r>
            <a:r>
              <a:rPr lang="ko-KR" altLang="en-US" sz="4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마수리</a:t>
            </a:r>
            <a:r>
              <a:rPr lang="ko-KR" altLang="en-US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김대환님</a:t>
            </a:r>
            <a:r>
              <a:rPr lang="en-US" altLang="ko-KR" sz="4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,,,,</a:t>
            </a:r>
          </a:p>
          <a:p>
            <a:pPr algn="ctr"/>
            <a:r>
              <a:rPr lang="ko-KR" altLang="en-US" sz="44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감사드립니다</a:t>
            </a:r>
            <a:r>
              <a:rPr lang="en-US" altLang="ko-KR" sz="4400" kern="0" spc="-3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~~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068" y="1873400"/>
            <a:ext cx="17019578" cy="6472662"/>
            <a:chOff x="633068" y="1873400"/>
            <a:chExt cx="17019578" cy="6472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068" y="1873400"/>
              <a:ext cx="17019578" cy="6472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79912" y="-1661205"/>
            <a:ext cx="8709751" cy="7512161"/>
            <a:chOff x="11679912" y="-1661205"/>
            <a:chExt cx="8709751" cy="7512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9912" y="-1661205"/>
              <a:ext cx="8709751" cy="751216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46771" y="1445695"/>
            <a:ext cx="11814104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800" kern="0" spc="-10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개 발  환 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6771" y="3506190"/>
            <a:ext cx="22032025" cy="4062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- O/S  : Window</a:t>
            </a:r>
          </a:p>
          <a:p>
            <a:endParaRPr lang="en-US" sz="4300" kern="0" spc="-400" dirty="0">
              <a:solidFill>
                <a:srgbClr val="1C2D25"/>
              </a:solidFill>
              <a:latin typeface="SunBatang Medium" pitchFamily="34" charset="0"/>
              <a:cs typeface="SunBatang Medium" pitchFamily="34" charset="0"/>
            </a:endParaRPr>
          </a:p>
          <a:p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- </a:t>
            </a:r>
            <a:r>
              <a:rPr lang="en-US" sz="4300" kern="0" spc="-400" dirty="0" err="1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언어</a:t>
            </a:r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 : P y t h o n</a:t>
            </a:r>
          </a:p>
          <a:p>
            <a:endParaRPr lang="en-US" sz="4300" kern="0" spc="-400" dirty="0">
              <a:solidFill>
                <a:srgbClr val="1C2D25"/>
              </a:solidFill>
              <a:latin typeface="SunBatang Medium" pitchFamily="34" charset="0"/>
              <a:cs typeface="SunBatang Medium" pitchFamily="34" charset="0"/>
            </a:endParaRPr>
          </a:p>
          <a:p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- </a:t>
            </a:r>
            <a:r>
              <a:rPr lang="en-US" sz="4300" kern="0" spc="-400" dirty="0" err="1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라이브러리</a:t>
            </a:r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 : pandas, numpy, cv2, matplotlib , os, glob</a:t>
            </a:r>
          </a:p>
          <a:p>
            <a:r>
              <a:rPr lang="en-US" sz="4300" kern="0" spc="-4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				util, cv2, sklearn, keras, auto keras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788" y="1338468"/>
            <a:ext cx="11814104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8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주제 선정 배경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618" y="3390900"/>
            <a:ext cx="9846718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한글 수화 분류 모델을 통한 청각 장애인과의 의사소통 개선 서비스</a:t>
            </a:r>
            <a:endParaRPr 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123655" y="3368228"/>
            <a:ext cx="4415689" cy="4415689"/>
            <a:chOff x="10123655" y="3368228"/>
            <a:chExt cx="4415689" cy="4415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3655" y="3368228"/>
              <a:ext cx="4415689" cy="4415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84044" y="4666963"/>
            <a:ext cx="6351394" cy="4142613"/>
            <a:chOff x="10884044" y="4666963"/>
            <a:chExt cx="6351394" cy="4142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4044" y="4666963"/>
              <a:ext cx="6351394" cy="4142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04344" y="-1850908"/>
            <a:ext cx="7965628" cy="7755371"/>
            <a:chOff x="11004344" y="-1850908"/>
            <a:chExt cx="7965628" cy="7755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344" y="-1850908"/>
              <a:ext cx="7965628" cy="77553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223" y="5428949"/>
            <a:ext cx="6171429" cy="1309320"/>
            <a:chOff x="815223" y="5428949"/>
            <a:chExt cx="6171429" cy="13093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223" y="5428949"/>
              <a:ext cx="6171429" cy="13093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8592" y="6721706"/>
            <a:ext cx="6668323" cy="1180737"/>
            <a:chOff x="2358592" y="6721706"/>
            <a:chExt cx="6668323" cy="11807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592" y="6721706"/>
              <a:ext cx="6668323" cy="11807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339" y="8091110"/>
            <a:ext cx="6453002" cy="999298"/>
            <a:chOff x="583339" y="8091110"/>
            <a:chExt cx="6453002" cy="9992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339" y="8091110"/>
              <a:ext cx="6453002" cy="999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788" y="1338468"/>
            <a:ext cx="11814104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8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모델</a:t>
            </a:r>
            <a:r>
              <a:rPr lang="en-US" sz="7800" kern="0" spc="-600" dirty="0">
                <a:solidFill>
                  <a:srgbClr val="1C2D25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SunBatang Medium" pitchFamily="34" charset="0"/>
              </a:rPr>
              <a:t> 선정 배경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7476" y="3742806"/>
            <a:ext cx="8808524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CNN : 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</a:t>
            </a:r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영상에 대한 분석을 </a:t>
            </a:r>
            <a:r>
              <a:rPr lang="ko-KR" altLang="en-US" sz="36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실시할때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사용되는 가장 대표적인 기법으로</a:t>
            </a:r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이미지로부터 특징을 추출하고 입력 이미지가 어떤 이미지인지 분류하는 모델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123655" y="3368228"/>
            <a:ext cx="4415689" cy="4415689"/>
            <a:chOff x="10123655" y="3368228"/>
            <a:chExt cx="4415689" cy="4415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3655" y="3368228"/>
              <a:ext cx="4415689" cy="4415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84044" y="4666963"/>
            <a:ext cx="6351394" cy="4142613"/>
            <a:chOff x="10884044" y="4666963"/>
            <a:chExt cx="6351394" cy="4142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4044" y="4666963"/>
              <a:ext cx="6351394" cy="4142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04344" y="-1850908"/>
            <a:ext cx="7965628" cy="7755371"/>
            <a:chOff x="11004344" y="-1850908"/>
            <a:chExt cx="7965628" cy="7755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344" y="-1850908"/>
              <a:ext cx="7965628" cy="7755371"/>
            </a:xfrm>
            <a:prstGeom prst="rect">
              <a:avLst/>
            </a:prstGeom>
          </p:spPr>
        </p:pic>
      </p:grpSp>
      <p:sp>
        <p:nvSpPr>
          <p:cNvPr id="4" name="Object 3">
            <a:extLst>
              <a:ext uri="{FF2B5EF4-FFF2-40B4-BE49-F238E27FC236}">
                <a16:creationId xmlns:a16="http://schemas.microsoft.com/office/drawing/2014/main" id="{3E652FB3-E71D-0B4F-46EA-0BE2D347E296}"/>
              </a:ext>
            </a:extLst>
          </p:cNvPr>
          <p:cNvSpPr txBox="1"/>
          <p:nvPr/>
        </p:nvSpPr>
        <p:spPr>
          <a:xfrm>
            <a:off x="914400" y="6725569"/>
            <a:ext cx="880852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Auto </a:t>
            </a:r>
            <a:r>
              <a:rPr lang="en-US" altLang="ko-KR" sz="36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Keras</a:t>
            </a:r>
            <a:r>
              <a:rPr lang="en-US" altLang="ko-KR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: 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자동화된 기능을 통해 모델 아키텍처와 </a:t>
            </a:r>
            <a:r>
              <a:rPr lang="ko-KR" altLang="en-US" sz="36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하이퍼파라미터를</a:t>
            </a:r>
            <a:r>
              <a:rPr lang="ko-KR" altLang="en-US" sz="36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자동으로 탐색하고 최적화할 수 있는 모델</a:t>
            </a:r>
            <a:endParaRPr lang="en-US" sz="36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749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1691" y="4336026"/>
            <a:ext cx="10402332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0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데이터</a:t>
            </a:r>
            <a:r>
              <a:rPr lang="en-US" sz="9000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Noto Sans CJK KR Regular" pitchFamily="34" charset="0"/>
              </a:rPr>
              <a:t> 수집</a:t>
            </a:r>
            <a:endParaRPr 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6692" y="-2657268"/>
            <a:ext cx="11031651" cy="9956065"/>
            <a:chOff x="9256692" y="-2657268"/>
            <a:chExt cx="11031651" cy="995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56692" y="-2657268"/>
              <a:ext cx="11031651" cy="995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4999" y="457005"/>
            <a:ext cx="5656250" cy="5822447"/>
            <a:chOff x="10164999" y="457005"/>
            <a:chExt cx="5656250" cy="5822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4999" y="457005"/>
              <a:ext cx="5656250" cy="5822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6486" y="6239713"/>
            <a:ext cx="6884046" cy="2118168"/>
            <a:chOff x="1146486" y="6239713"/>
            <a:chExt cx="6884046" cy="21181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486" y="6239713"/>
              <a:ext cx="6884046" cy="2118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9820" y="6793534"/>
            <a:ext cx="6171429" cy="2028963"/>
            <a:chOff x="9649820" y="6793534"/>
            <a:chExt cx="6171429" cy="2028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9820" y="6793534"/>
              <a:ext cx="6171429" cy="202896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6790" y="1338467"/>
            <a:ext cx="11814104" cy="2064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800" kern="0" spc="-600" dirty="0">
                <a:solidFill>
                  <a:srgbClr val="1C2D25"/>
                </a:solidFill>
                <a:latin typeface="SunBatang Medium" pitchFamily="34" charset="0"/>
                <a:cs typeface="SunBatang Medium" pitchFamily="34" charset="0"/>
              </a:rPr>
              <a:t>데이터 수집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146486" y="3368229"/>
            <a:ext cx="9856896" cy="3891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1C2D25"/>
                </a:solidFill>
                <a:latin typeface="JejuMyeongjo" pitchFamily="34" charset="0"/>
                <a:cs typeface="JejuMyeongjo" pitchFamily="34" charset="0"/>
              </a:rPr>
              <a:t>수화 그림 4종류</a:t>
            </a:r>
          </a:p>
          <a:p>
            <a:r>
              <a:rPr lang="en-US" sz="2200" dirty="0">
                <a:solidFill>
                  <a:srgbClr val="1C2D25"/>
                </a:solidFill>
                <a:latin typeface="JejuMyeongjo" pitchFamily="34" charset="0"/>
                <a:cs typeface="JejuMyeongjo" pitchFamily="34" charset="0"/>
              </a:rPr>
              <a:t>naver, google 등에서 검색 수집</a:t>
            </a:r>
          </a:p>
          <a:p>
            <a:endParaRPr lang="en-US" sz="2200" dirty="0">
              <a:solidFill>
                <a:srgbClr val="1C2D25"/>
              </a:solidFill>
              <a:latin typeface="JejuMyeongjo" pitchFamily="34" charset="0"/>
              <a:cs typeface="JejuMyeongjo" pitchFamily="34" charset="0"/>
            </a:endParaRPr>
          </a:p>
          <a:p>
            <a:r>
              <a:rPr lang="en-US" sz="2200" kern="0" spc="-100" dirty="0">
                <a:solidFill>
                  <a:srgbClr val="1C2D25"/>
                </a:solidFill>
                <a:latin typeface="JejuMyeongjo" pitchFamily="34" charset="0"/>
                <a:cs typeface="JejuMyeongjo" pitchFamily="34" charset="0"/>
              </a:rPr>
              <a:t>2. 실제 사람 손 사진</a:t>
            </a:r>
          </a:p>
          <a:p>
            <a:r>
              <a:rPr lang="en-US" sz="2200" kern="0" spc="-100" dirty="0">
                <a:solidFill>
                  <a:srgbClr val="1C2D25"/>
                </a:solidFill>
                <a:latin typeface="JejuMyeongjo" pitchFamily="34" charset="0"/>
                <a:cs typeface="JejuMyeongjo" pitchFamily="34" charset="0"/>
              </a:rPr>
              <a:t>10명의 사람 손을 찍어 데이터로 활용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790</Words>
  <Application>Microsoft Office PowerPoint</Application>
  <PresentationFormat>사용자 지정</PresentationFormat>
  <Paragraphs>158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JejuMyeongjo</vt:lpstr>
      <vt:lpstr>SunBatang Medium</vt:lpstr>
      <vt:lpstr>나눔고딕</vt:lpstr>
      <vt:lpstr>맑은 고딕</vt:lpstr>
      <vt:lpstr>메이플스토리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KDP-13</cp:lastModifiedBy>
  <cp:revision>20</cp:revision>
  <dcterms:created xsi:type="dcterms:W3CDTF">2023-09-20T14:45:14Z</dcterms:created>
  <dcterms:modified xsi:type="dcterms:W3CDTF">2023-09-20T07:57:11Z</dcterms:modified>
</cp:coreProperties>
</file>